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7"/>
  </p:notesMasterIdLst>
  <p:sldIdLst>
    <p:sldId id="276" r:id="rId5"/>
    <p:sldId id="278" r:id="rId6"/>
    <p:sldId id="279" r:id="rId7"/>
    <p:sldId id="280" r:id="rId8"/>
    <p:sldId id="281" r:id="rId9"/>
    <p:sldId id="288" r:id="rId10"/>
    <p:sldId id="282" r:id="rId11"/>
    <p:sldId id="283" r:id="rId12"/>
    <p:sldId id="257" r:id="rId13"/>
    <p:sldId id="258" r:id="rId14"/>
    <p:sldId id="286" r:id="rId15"/>
    <p:sldId id="287"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3BDCA6-0E1B-4744-B3B7-D4D64D878759}" v="9" dt="2026-04-08T13:02:21.515"/>
    <p1510:client id="{55E2CD84-34D7-0119-D21D-A86562417979}" v="1" dt="2026-04-08T13:46:15.51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224743-0471-4E0F-BCFE-7BCE62D59C2D}" type="datetimeFigureOut">
              <a:rPr lang="nl-NL" smtClean="0"/>
              <a:t>13-4-2026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327ACF-F8C1-4459-8E9E-82E60090C49D}" type="slidenum">
              <a:rPr lang="nl-NL" smtClean="0"/>
              <a:t>‹nr.›</a:t>
            </a:fld>
            <a:endParaRPr lang="nl-NL"/>
          </a:p>
        </p:txBody>
      </p:sp>
    </p:spTree>
    <p:extLst>
      <p:ext uri="{BB962C8B-B14F-4D97-AF65-F5344CB8AC3E}">
        <p14:creationId xmlns:p14="http://schemas.microsoft.com/office/powerpoint/2010/main" val="3561275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rtl="0" fontAlgn="base"/>
            <a:endParaRPr lang="nl-NL" sz="1200" b="0" i="0" kern="1200">
              <a:solidFill>
                <a:schemeClr val="tx1"/>
              </a:solidFill>
              <a:effectLst/>
              <a:latin typeface="+mn-lt"/>
              <a:ea typeface="+mn-ea"/>
              <a:cs typeface="+mn-cs"/>
            </a:endParaRPr>
          </a:p>
          <a:p>
            <a:br>
              <a:rPr lang="nl-NL"/>
            </a:br>
            <a:endParaRPr lang="nl-NL"/>
          </a:p>
        </p:txBody>
      </p:sp>
      <p:sp>
        <p:nvSpPr>
          <p:cNvPr id="4" name="Tijdelijke aanduiding voor dianummer 3"/>
          <p:cNvSpPr>
            <a:spLocks noGrp="1"/>
          </p:cNvSpPr>
          <p:nvPr>
            <p:ph type="sldNum" sz="quarter" idx="5"/>
          </p:nvPr>
        </p:nvSpPr>
        <p:spPr/>
        <p:txBody>
          <a:bodyPr/>
          <a:lstStyle/>
          <a:p>
            <a:fld id="{32327ACF-F8C1-4459-8E9E-82E60090C49D}" type="slidenum">
              <a:rPr lang="nl-NL" smtClean="0"/>
              <a:t>1</a:t>
            </a:fld>
            <a:endParaRPr lang="nl-NL"/>
          </a:p>
        </p:txBody>
      </p:sp>
    </p:spTree>
    <p:extLst>
      <p:ext uri="{BB962C8B-B14F-4D97-AF65-F5344CB8AC3E}">
        <p14:creationId xmlns:p14="http://schemas.microsoft.com/office/powerpoint/2010/main" val="2516540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i="0" kern="1200">
                <a:solidFill>
                  <a:schemeClr val="tx1"/>
                </a:solidFill>
                <a:effectLst/>
                <a:latin typeface="+mn-lt"/>
                <a:ea typeface="+mn-ea"/>
                <a:cs typeface="+mn-cs"/>
              </a:rPr>
              <a:t>Samen werken aan kwaliteitscultuur? Werken met jaardoelen? Hoe doe je dat?  </a:t>
            </a:r>
            <a:br>
              <a:rPr lang="nl-NL"/>
            </a:br>
            <a:r>
              <a:rPr lang="nl-NL" sz="1200" b="0" i="0" kern="1200">
                <a:solidFill>
                  <a:schemeClr val="tx1"/>
                </a:solidFill>
                <a:effectLst/>
                <a:latin typeface="+mn-lt"/>
                <a:ea typeface="+mn-ea"/>
                <a:cs typeface="+mn-cs"/>
              </a:rPr>
              <a:t>In de workshop beginnen we met het uitwisselen van de jaardoelen. Waar werken we aan als koppels van instituutsopleider en schoolopleider? Hoe verschilt dat per school? </a:t>
            </a:r>
            <a:endParaRPr lang="nl-NL"/>
          </a:p>
        </p:txBody>
      </p:sp>
      <p:sp>
        <p:nvSpPr>
          <p:cNvPr id="4" name="Tijdelijke aanduiding voor dianummer 3"/>
          <p:cNvSpPr>
            <a:spLocks noGrp="1"/>
          </p:cNvSpPr>
          <p:nvPr>
            <p:ph type="sldNum" sz="quarter" idx="5"/>
          </p:nvPr>
        </p:nvSpPr>
        <p:spPr/>
        <p:txBody>
          <a:bodyPr/>
          <a:lstStyle/>
          <a:p>
            <a:fld id="{32327ACF-F8C1-4459-8E9E-82E60090C49D}" type="slidenum">
              <a:rPr lang="nl-NL" smtClean="0"/>
              <a:t>2</a:t>
            </a:fld>
            <a:endParaRPr lang="nl-NL"/>
          </a:p>
        </p:txBody>
      </p:sp>
    </p:spTree>
    <p:extLst>
      <p:ext uri="{BB962C8B-B14F-4D97-AF65-F5344CB8AC3E}">
        <p14:creationId xmlns:p14="http://schemas.microsoft.com/office/powerpoint/2010/main" val="4074281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32327ACF-F8C1-4459-8E9E-82E60090C49D}" type="slidenum">
              <a:rPr lang="nl-NL" smtClean="0"/>
              <a:t>8</a:t>
            </a:fld>
            <a:endParaRPr lang="nl-NL"/>
          </a:p>
        </p:txBody>
      </p:sp>
    </p:spTree>
    <p:extLst>
      <p:ext uri="{BB962C8B-B14F-4D97-AF65-F5344CB8AC3E}">
        <p14:creationId xmlns:p14="http://schemas.microsoft.com/office/powerpoint/2010/main" val="3105447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to - logo wit">
    <p:spTree>
      <p:nvGrpSpPr>
        <p:cNvPr id="1" name=""/>
        <p:cNvGrpSpPr/>
        <p:nvPr/>
      </p:nvGrpSpPr>
      <p:grpSpPr>
        <a:xfrm>
          <a:off x="0" y="0"/>
          <a:ext cx="0" cy="0"/>
          <a:chOff x="0" y="0"/>
          <a:chExt cx="0" cy="0"/>
        </a:xfrm>
      </p:grpSpPr>
      <p:sp>
        <p:nvSpPr>
          <p:cNvPr id="7" name="Tijdelijke aanduiding voor afbeelding 11">
            <a:extLst>
              <a:ext uri="{FF2B5EF4-FFF2-40B4-BE49-F238E27FC236}">
                <a16:creationId xmlns:a16="http://schemas.microsoft.com/office/drawing/2014/main" id="{911A299C-3DAB-5CAF-6809-DD6D5D5054BA}"/>
              </a:ext>
            </a:extLst>
          </p:cNvPr>
          <p:cNvSpPr>
            <a:spLocks noGrp="1"/>
          </p:cNvSpPr>
          <p:nvPr>
            <p:ph type="pic" sz="quarter" idx="13"/>
          </p:nvPr>
        </p:nvSpPr>
        <p:spPr>
          <a:xfrm>
            <a:off x="7008" y="0"/>
            <a:ext cx="12184992" cy="6857999"/>
          </a:xfrm>
        </p:spPr>
        <p:txBody>
          <a:bodyPr>
            <a:normAutofit/>
          </a:bodyPr>
          <a:lstStyle>
            <a:lvl1pPr marL="12700" indent="0" algn="ctr">
              <a:buNone/>
              <a:defRPr sz="1600"/>
            </a:lvl1pPr>
          </a:lstStyle>
          <a:p>
            <a:r>
              <a:rPr lang="nl-NL"/>
              <a:t>Klik op het pictogram als u een afbeelding wilt toevoegen</a:t>
            </a:r>
          </a:p>
        </p:txBody>
      </p:sp>
      <p:pic>
        <p:nvPicPr>
          <p:cNvPr id="10" name="Afbeelding 9">
            <a:extLst>
              <a:ext uri="{FF2B5EF4-FFF2-40B4-BE49-F238E27FC236}">
                <a16:creationId xmlns:a16="http://schemas.microsoft.com/office/drawing/2014/main" id="{4927EE99-0678-D5DE-11A5-88A063DF1978}"/>
              </a:ext>
            </a:extLst>
          </p:cNvPr>
          <p:cNvPicPr>
            <a:picLocks noChangeAspect="1"/>
          </p:cNvPicPr>
          <p:nvPr userDrawn="1"/>
        </p:nvPicPr>
        <p:blipFill>
          <a:blip r:embed="rId2"/>
          <a:srcRect/>
          <a:stretch/>
        </p:blipFill>
        <p:spPr>
          <a:xfrm>
            <a:off x="9204086" y="1"/>
            <a:ext cx="2987914" cy="637081"/>
          </a:xfrm>
          <a:prstGeom prst="rect">
            <a:avLst/>
          </a:prstGeom>
        </p:spPr>
      </p:pic>
    </p:spTree>
    <p:extLst>
      <p:ext uri="{BB962C8B-B14F-4D97-AF65-F5344CB8AC3E}">
        <p14:creationId xmlns:p14="http://schemas.microsoft.com/office/powerpoint/2010/main" val="300400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to - logo rood">
    <p:spTree>
      <p:nvGrpSpPr>
        <p:cNvPr id="1" name=""/>
        <p:cNvGrpSpPr/>
        <p:nvPr/>
      </p:nvGrpSpPr>
      <p:grpSpPr>
        <a:xfrm>
          <a:off x="0" y="0"/>
          <a:ext cx="0" cy="0"/>
          <a:chOff x="0" y="0"/>
          <a:chExt cx="0" cy="0"/>
        </a:xfrm>
      </p:grpSpPr>
      <p:sp>
        <p:nvSpPr>
          <p:cNvPr id="7" name="Tijdelijke aanduiding voor afbeelding 11">
            <a:extLst>
              <a:ext uri="{FF2B5EF4-FFF2-40B4-BE49-F238E27FC236}">
                <a16:creationId xmlns:a16="http://schemas.microsoft.com/office/drawing/2014/main" id="{911A299C-3DAB-5CAF-6809-DD6D5D5054BA}"/>
              </a:ext>
            </a:extLst>
          </p:cNvPr>
          <p:cNvSpPr>
            <a:spLocks noGrp="1"/>
          </p:cNvSpPr>
          <p:nvPr>
            <p:ph type="pic" sz="quarter" idx="13"/>
          </p:nvPr>
        </p:nvSpPr>
        <p:spPr>
          <a:xfrm>
            <a:off x="7008" y="0"/>
            <a:ext cx="12184992" cy="6857999"/>
          </a:xfrm>
        </p:spPr>
        <p:txBody>
          <a:bodyPr>
            <a:normAutofit/>
          </a:bodyPr>
          <a:lstStyle>
            <a:lvl1pPr marL="12700" indent="0" algn="ctr">
              <a:buNone/>
              <a:defRPr sz="1600"/>
            </a:lvl1pPr>
          </a:lstStyle>
          <a:p>
            <a:r>
              <a:rPr lang="nl-NL"/>
              <a:t>Klik op het pictogram als u een afbeelding wilt toevoegen</a:t>
            </a:r>
          </a:p>
        </p:txBody>
      </p:sp>
      <p:pic>
        <p:nvPicPr>
          <p:cNvPr id="10" name="Afbeelding 9">
            <a:extLst>
              <a:ext uri="{FF2B5EF4-FFF2-40B4-BE49-F238E27FC236}">
                <a16:creationId xmlns:a16="http://schemas.microsoft.com/office/drawing/2014/main" id="{4927EE99-0678-D5DE-11A5-88A063DF1978}"/>
              </a:ext>
            </a:extLst>
          </p:cNvPr>
          <p:cNvPicPr>
            <a:picLocks noChangeAspect="1"/>
          </p:cNvPicPr>
          <p:nvPr userDrawn="1"/>
        </p:nvPicPr>
        <p:blipFill>
          <a:blip r:embed="rId2"/>
          <a:srcRect/>
          <a:stretch/>
        </p:blipFill>
        <p:spPr>
          <a:xfrm>
            <a:off x="9204088" y="1"/>
            <a:ext cx="2987909" cy="637081"/>
          </a:xfrm>
          <a:prstGeom prst="rect">
            <a:avLst/>
          </a:prstGeom>
        </p:spPr>
      </p:pic>
    </p:spTree>
    <p:extLst>
      <p:ext uri="{BB962C8B-B14F-4D97-AF65-F5344CB8AC3E}">
        <p14:creationId xmlns:p14="http://schemas.microsoft.com/office/powerpoint/2010/main" val="3448500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E9048A31-E8A4-41A9-EEC1-B08673ED51DA}"/>
              </a:ext>
            </a:extLst>
          </p:cNvPr>
          <p:cNvPicPr>
            <a:picLocks noChangeAspect="1"/>
          </p:cNvPicPr>
          <p:nvPr userDrawn="1"/>
        </p:nvPicPr>
        <p:blipFill>
          <a:blip r:embed="rId2"/>
          <a:srcRect/>
          <a:stretch/>
        </p:blipFill>
        <p:spPr>
          <a:xfrm>
            <a:off x="0" y="0"/>
            <a:ext cx="12192000" cy="6858000"/>
          </a:xfrm>
          <a:prstGeom prst="rect">
            <a:avLst/>
          </a:prstGeom>
        </p:spPr>
      </p:pic>
      <p:sp>
        <p:nvSpPr>
          <p:cNvPr id="4" name="Titel 1">
            <a:extLst>
              <a:ext uri="{FF2B5EF4-FFF2-40B4-BE49-F238E27FC236}">
                <a16:creationId xmlns:a16="http://schemas.microsoft.com/office/drawing/2014/main" id="{CA83806C-E43B-6AF2-A6A3-9ABA11195A97}"/>
              </a:ext>
            </a:extLst>
          </p:cNvPr>
          <p:cNvSpPr>
            <a:spLocks noGrp="1"/>
          </p:cNvSpPr>
          <p:nvPr>
            <p:ph type="ctrTitle" hasCustomPrompt="1"/>
          </p:nvPr>
        </p:nvSpPr>
        <p:spPr>
          <a:xfrm>
            <a:off x="2394456" y="2362968"/>
            <a:ext cx="9364157" cy="2212698"/>
          </a:xfrm>
        </p:spPr>
        <p:txBody>
          <a:bodyPr anchor="t">
            <a:normAutofit/>
          </a:bodyPr>
          <a:lstStyle>
            <a:lvl1pPr algn="l">
              <a:lnSpc>
                <a:spcPts val="8600"/>
              </a:lnSpc>
              <a:defRPr sz="6500" b="0" spc="30" baseline="0">
                <a:solidFill>
                  <a:schemeClr val="bg1"/>
                </a:solidFill>
                <a:latin typeface="Noto Sans ExtCond Blk" panose="020B0A06040504020204" pitchFamily="34"/>
                <a:cs typeface="Ropa Soft PTT Black" panose="020B0A04020101010102" pitchFamily="34" charset="0"/>
              </a:defRPr>
            </a:lvl1pPr>
          </a:lstStyle>
          <a:p>
            <a:r>
              <a:rPr lang="nl-NL"/>
              <a:t>Titel presentatie</a:t>
            </a:r>
            <a:br>
              <a:rPr lang="nl-NL"/>
            </a:br>
            <a:r>
              <a:rPr lang="nl-NL"/>
              <a:t>Evt. over twee regels</a:t>
            </a:r>
          </a:p>
        </p:txBody>
      </p:sp>
    </p:spTree>
    <p:extLst>
      <p:ext uri="{BB962C8B-B14F-4D97-AF65-F5344CB8AC3E}">
        <p14:creationId xmlns:p14="http://schemas.microsoft.com/office/powerpoint/2010/main" val="2776275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kst - titel+bulle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4EB1-F067-7270-7A7B-C16C0FA4AF17}"/>
              </a:ext>
            </a:extLst>
          </p:cNvPr>
          <p:cNvSpPr>
            <a:spLocks noGrp="1"/>
          </p:cNvSpPr>
          <p:nvPr>
            <p:ph type="ctrTitle" hasCustomPrompt="1"/>
          </p:nvPr>
        </p:nvSpPr>
        <p:spPr>
          <a:xfrm>
            <a:off x="2022981" y="1939251"/>
            <a:ext cx="9560010" cy="1034063"/>
          </a:xfrm>
        </p:spPr>
        <p:txBody>
          <a:bodyPr anchor="t">
            <a:normAutofit/>
          </a:bodyPr>
          <a:lstStyle>
            <a:lvl1pPr algn="l">
              <a:defRPr sz="4600" b="0" spc="30" baseline="0">
                <a:solidFill>
                  <a:srgbClr val="E30613"/>
                </a:solidFill>
                <a:latin typeface="Noto Sans ExtCond Blk" panose="020B0A06040504020204" pitchFamily="34"/>
                <a:cs typeface="Ropa Soft PTT Black" panose="020B0A04020101010102" pitchFamily="34" charset="0"/>
              </a:defRPr>
            </a:lvl1pPr>
          </a:lstStyle>
          <a:p>
            <a:r>
              <a:rPr lang="nl-NL"/>
              <a:t>Titel</a:t>
            </a:r>
          </a:p>
        </p:txBody>
      </p:sp>
      <p:pic>
        <p:nvPicPr>
          <p:cNvPr id="10" name="Afbeelding 9">
            <a:extLst>
              <a:ext uri="{FF2B5EF4-FFF2-40B4-BE49-F238E27FC236}">
                <a16:creationId xmlns:a16="http://schemas.microsoft.com/office/drawing/2014/main" id="{4927EE99-0678-D5DE-11A5-88A063DF1978}"/>
              </a:ext>
            </a:extLst>
          </p:cNvPr>
          <p:cNvPicPr>
            <a:picLocks noChangeAspect="1"/>
          </p:cNvPicPr>
          <p:nvPr userDrawn="1"/>
        </p:nvPicPr>
        <p:blipFill>
          <a:blip r:embed="rId2"/>
          <a:stretch>
            <a:fillRect/>
          </a:stretch>
        </p:blipFill>
        <p:spPr>
          <a:xfrm>
            <a:off x="9204086" y="1"/>
            <a:ext cx="2987914" cy="637082"/>
          </a:xfrm>
          <a:prstGeom prst="rect">
            <a:avLst/>
          </a:prstGeom>
        </p:spPr>
      </p:pic>
      <p:sp>
        <p:nvSpPr>
          <p:cNvPr id="12" name="Rechthoek 11">
            <a:extLst>
              <a:ext uri="{FF2B5EF4-FFF2-40B4-BE49-F238E27FC236}">
                <a16:creationId xmlns:a16="http://schemas.microsoft.com/office/drawing/2014/main" id="{0D9B8679-61E0-67DB-CCCB-F0C074BAE82D}"/>
              </a:ext>
            </a:extLst>
          </p:cNvPr>
          <p:cNvSpPr/>
          <p:nvPr userDrawn="1"/>
        </p:nvSpPr>
        <p:spPr>
          <a:xfrm>
            <a:off x="1" y="6220918"/>
            <a:ext cx="12192000" cy="747084"/>
          </a:xfrm>
          <a:prstGeom prst="rect">
            <a:avLst/>
          </a:prstGeom>
          <a:solidFill>
            <a:srgbClr val="A9BE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Ondertitel 2">
            <a:extLst>
              <a:ext uri="{FF2B5EF4-FFF2-40B4-BE49-F238E27FC236}">
                <a16:creationId xmlns:a16="http://schemas.microsoft.com/office/drawing/2014/main" id="{75C27157-18F4-C2A9-53EC-1EAE20571BE9}"/>
              </a:ext>
            </a:extLst>
          </p:cNvPr>
          <p:cNvSpPr>
            <a:spLocks noGrp="1"/>
          </p:cNvSpPr>
          <p:nvPr>
            <p:ph type="subTitle" idx="1" hasCustomPrompt="1"/>
          </p:nvPr>
        </p:nvSpPr>
        <p:spPr>
          <a:xfrm>
            <a:off x="2022982" y="2985925"/>
            <a:ext cx="9560010" cy="3234992"/>
          </a:xfrm>
        </p:spPr>
        <p:txBody>
          <a:bodyPr>
            <a:normAutofit/>
          </a:bodyPr>
          <a:lstStyle>
            <a:lvl1pPr marL="342900" indent="-342900" algn="l">
              <a:buFont typeface="Arial" panose="020B0604020202020204" pitchFamily="34" charset="0"/>
              <a:buChar char="•"/>
              <a:defRPr sz="2800" spc="-20"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err="1"/>
              <a:t>Bulletpoint</a:t>
            </a:r>
            <a:r>
              <a:rPr lang="nl-NL"/>
              <a:t> 1</a:t>
            </a:r>
          </a:p>
          <a:p>
            <a:r>
              <a:rPr lang="nl-NL" err="1"/>
              <a:t>Bulletpoint</a:t>
            </a:r>
            <a:r>
              <a:rPr lang="nl-NL"/>
              <a:t> 2</a:t>
            </a:r>
          </a:p>
          <a:p>
            <a:r>
              <a:rPr lang="nl-NL" err="1"/>
              <a:t>Bulletpoint</a:t>
            </a:r>
            <a:r>
              <a:rPr lang="nl-NL"/>
              <a:t> 3</a:t>
            </a:r>
          </a:p>
        </p:txBody>
      </p:sp>
    </p:spTree>
    <p:extLst>
      <p:ext uri="{BB962C8B-B14F-4D97-AF65-F5344CB8AC3E}">
        <p14:creationId xmlns:p14="http://schemas.microsoft.com/office/powerpoint/2010/main" val="3600262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 - titel+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4EB1-F067-7270-7A7B-C16C0FA4AF17}"/>
              </a:ext>
            </a:extLst>
          </p:cNvPr>
          <p:cNvSpPr>
            <a:spLocks noGrp="1"/>
          </p:cNvSpPr>
          <p:nvPr>
            <p:ph type="ctrTitle" hasCustomPrompt="1"/>
          </p:nvPr>
        </p:nvSpPr>
        <p:spPr>
          <a:xfrm>
            <a:off x="2022981" y="1939251"/>
            <a:ext cx="9560010" cy="1040119"/>
          </a:xfrm>
        </p:spPr>
        <p:txBody>
          <a:bodyPr anchor="t">
            <a:normAutofit/>
          </a:bodyPr>
          <a:lstStyle>
            <a:lvl1pPr algn="l">
              <a:defRPr sz="4600" b="0" spc="30" baseline="0">
                <a:solidFill>
                  <a:srgbClr val="E30613"/>
                </a:solidFill>
                <a:latin typeface="Noto Sans ExtCond Blk" panose="020B0A06040504020204" pitchFamily="34"/>
                <a:cs typeface="Ropa Soft PTT Black" panose="020B0A04020101010102" pitchFamily="34" charset="0"/>
              </a:defRPr>
            </a:lvl1pPr>
          </a:lstStyle>
          <a:p>
            <a:r>
              <a:rPr lang="nl-NL"/>
              <a:t>Titel</a:t>
            </a:r>
          </a:p>
        </p:txBody>
      </p:sp>
      <p:pic>
        <p:nvPicPr>
          <p:cNvPr id="10" name="Afbeelding 9">
            <a:extLst>
              <a:ext uri="{FF2B5EF4-FFF2-40B4-BE49-F238E27FC236}">
                <a16:creationId xmlns:a16="http://schemas.microsoft.com/office/drawing/2014/main" id="{4927EE99-0678-D5DE-11A5-88A063DF1978}"/>
              </a:ext>
            </a:extLst>
          </p:cNvPr>
          <p:cNvPicPr>
            <a:picLocks noChangeAspect="1"/>
          </p:cNvPicPr>
          <p:nvPr userDrawn="1"/>
        </p:nvPicPr>
        <p:blipFill>
          <a:blip r:embed="rId2"/>
          <a:stretch>
            <a:fillRect/>
          </a:stretch>
        </p:blipFill>
        <p:spPr>
          <a:xfrm>
            <a:off x="9204086" y="1"/>
            <a:ext cx="2987914" cy="637082"/>
          </a:xfrm>
          <a:prstGeom prst="rect">
            <a:avLst/>
          </a:prstGeom>
        </p:spPr>
      </p:pic>
      <p:sp>
        <p:nvSpPr>
          <p:cNvPr id="12" name="Rechthoek 11">
            <a:extLst>
              <a:ext uri="{FF2B5EF4-FFF2-40B4-BE49-F238E27FC236}">
                <a16:creationId xmlns:a16="http://schemas.microsoft.com/office/drawing/2014/main" id="{0D9B8679-61E0-67DB-CCCB-F0C074BAE82D}"/>
              </a:ext>
            </a:extLst>
          </p:cNvPr>
          <p:cNvSpPr/>
          <p:nvPr userDrawn="1"/>
        </p:nvSpPr>
        <p:spPr>
          <a:xfrm>
            <a:off x="1" y="6220918"/>
            <a:ext cx="12192000" cy="747084"/>
          </a:xfrm>
          <a:prstGeom prst="rect">
            <a:avLst/>
          </a:prstGeom>
          <a:solidFill>
            <a:srgbClr val="A9BE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Ondertitel 2">
            <a:extLst>
              <a:ext uri="{FF2B5EF4-FFF2-40B4-BE49-F238E27FC236}">
                <a16:creationId xmlns:a16="http://schemas.microsoft.com/office/drawing/2014/main" id="{75C27157-18F4-C2A9-53EC-1EAE20571BE9}"/>
              </a:ext>
            </a:extLst>
          </p:cNvPr>
          <p:cNvSpPr>
            <a:spLocks noGrp="1"/>
          </p:cNvSpPr>
          <p:nvPr>
            <p:ph type="subTitle" idx="1" hasCustomPrompt="1"/>
          </p:nvPr>
        </p:nvSpPr>
        <p:spPr>
          <a:xfrm>
            <a:off x="2022982" y="2985925"/>
            <a:ext cx="9560010" cy="3234992"/>
          </a:xfrm>
        </p:spPr>
        <p:txBody>
          <a:bodyPr>
            <a:normAutofit/>
          </a:bodyPr>
          <a:lstStyle>
            <a:lvl1pPr marL="0" indent="0" algn="l">
              <a:buFontTx/>
              <a:buNone/>
              <a:defRPr sz="2800" spc="-20"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Voeg hier een tekst toe</a:t>
            </a:r>
          </a:p>
        </p:txBody>
      </p:sp>
    </p:spTree>
    <p:extLst>
      <p:ext uri="{BB962C8B-B14F-4D97-AF65-F5344CB8AC3E}">
        <p14:creationId xmlns:p14="http://schemas.microsoft.com/office/powerpoint/2010/main" val="4277592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 - tekst">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4927EE99-0678-D5DE-11A5-88A063DF1978}"/>
              </a:ext>
            </a:extLst>
          </p:cNvPr>
          <p:cNvPicPr>
            <a:picLocks noChangeAspect="1"/>
          </p:cNvPicPr>
          <p:nvPr userDrawn="1"/>
        </p:nvPicPr>
        <p:blipFill>
          <a:blip r:embed="rId2"/>
          <a:stretch>
            <a:fillRect/>
          </a:stretch>
        </p:blipFill>
        <p:spPr>
          <a:xfrm>
            <a:off x="9204086" y="1"/>
            <a:ext cx="2987914" cy="637082"/>
          </a:xfrm>
          <a:prstGeom prst="rect">
            <a:avLst/>
          </a:prstGeom>
        </p:spPr>
      </p:pic>
      <p:sp>
        <p:nvSpPr>
          <p:cNvPr id="12" name="Rechthoek 11">
            <a:extLst>
              <a:ext uri="{FF2B5EF4-FFF2-40B4-BE49-F238E27FC236}">
                <a16:creationId xmlns:a16="http://schemas.microsoft.com/office/drawing/2014/main" id="{0D9B8679-61E0-67DB-CCCB-F0C074BAE82D}"/>
              </a:ext>
            </a:extLst>
          </p:cNvPr>
          <p:cNvSpPr/>
          <p:nvPr userDrawn="1"/>
        </p:nvSpPr>
        <p:spPr>
          <a:xfrm>
            <a:off x="1" y="6220918"/>
            <a:ext cx="12192000" cy="747084"/>
          </a:xfrm>
          <a:prstGeom prst="rect">
            <a:avLst/>
          </a:prstGeom>
          <a:solidFill>
            <a:srgbClr val="A9BE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Ondertitel 2">
            <a:extLst>
              <a:ext uri="{FF2B5EF4-FFF2-40B4-BE49-F238E27FC236}">
                <a16:creationId xmlns:a16="http://schemas.microsoft.com/office/drawing/2014/main" id="{CA1AC1B3-AA3C-E26D-AD86-F3D681A421CC}"/>
              </a:ext>
            </a:extLst>
          </p:cNvPr>
          <p:cNvSpPr>
            <a:spLocks noGrp="1"/>
          </p:cNvSpPr>
          <p:nvPr>
            <p:ph type="subTitle" idx="1"/>
          </p:nvPr>
        </p:nvSpPr>
        <p:spPr>
          <a:xfrm>
            <a:off x="2022982" y="1955787"/>
            <a:ext cx="9560010" cy="4265130"/>
          </a:xfrm>
        </p:spPr>
        <p:txBody>
          <a:bodyPr>
            <a:normAutofit/>
          </a:bodyPr>
          <a:lstStyle>
            <a:lvl1pPr marL="0" indent="0" algn="l">
              <a:buFontTx/>
              <a:buNone/>
              <a:defRPr sz="2800" spc="-20"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nl-NL"/>
          </a:p>
        </p:txBody>
      </p:sp>
    </p:spTree>
    <p:extLst>
      <p:ext uri="{BB962C8B-B14F-4D97-AF65-F5344CB8AC3E}">
        <p14:creationId xmlns:p14="http://schemas.microsoft.com/office/powerpoint/2010/main" val="1871229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to + tekst">
    <p:spTree>
      <p:nvGrpSpPr>
        <p:cNvPr id="1" name=""/>
        <p:cNvGrpSpPr/>
        <p:nvPr/>
      </p:nvGrpSpPr>
      <p:grpSpPr>
        <a:xfrm>
          <a:off x="0" y="0"/>
          <a:ext cx="0" cy="0"/>
          <a:chOff x="0" y="0"/>
          <a:chExt cx="0" cy="0"/>
        </a:xfrm>
      </p:grpSpPr>
      <p:sp>
        <p:nvSpPr>
          <p:cNvPr id="7" name="Tijdelijke aanduiding voor afbeelding 11">
            <a:extLst>
              <a:ext uri="{FF2B5EF4-FFF2-40B4-BE49-F238E27FC236}">
                <a16:creationId xmlns:a16="http://schemas.microsoft.com/office/drawing/2014/main" id="{911A299C-3DAB-5CAF-6809-DD6D5D5054BA}"/>
              </a:ext>
            </a:extLst>
          </p:cNvPr>
          <p:cNvSpPr>
            <a:spLocks noGrp="1"/>
          </p:cNvSpPr>
          <p:nvPr>
            <p:ph type="pic" sz="quarter" idx="13"/>
          </p:nvPr>
        </p:nvSpPr>
        <p:spPr>
          <a:xfrm>
            <a:off x="7008" y="0"/>
            <a:ext cx="6088992" cy="6220917"/>
          </a:xfrm>
        </p:spPr>
        <p:txBody>
          <a:bodyPr>
            <a:normAutofit/>
          </a:bodyPr>
          <a:lstStyle>
            <a:lvl1pPr marL="12700" indent="0" algn="ctr">
              <a:buNone/>
              <a:defRPr sz="1600"/>
            </a:lvl1pPr>
          </a:lstStyle>
          <a:p>
            <a:r>
              <a:rPr lang="nl-NL"/>
              <a:t>Klik op het pictogram als u een afbeelding wilt toevoegen</a:t>
            </a:r>
          </a:p>
        </p:txBody>
      </p:sp>
      <p:sp>
        <p:nvSpPr>
          <p:cNvPr id="2" name="Titel 1">
            <a:extLst>
              <a:ext uri="{FF2B5EF4-FFF2-40B4-BE49-F238E27FC236}">
                <a16:creationId xmlns:a16="http://schemas.microsoft.com/office/drawing/2014/main" id="{230A4EB1-F067-7270-7A7B-C16C0FA4AF17}"/>
              </a:ext>
            </a:extLst>
          </p:cNvPr>
          <p:cNvSpPr>
            <a:spLocks noGrp="1"/>
          </p:cNvSpPr>
          <p:nvPr>
            <p:ph type="ctrTitle" hasCustomPrompt="1"/>
          </p:nvPr>
        </p:nvSpPr>
        <p:spPr>
          <a:xfrm>
            <a:off x="6642687" y="1939251"/>
            <a:ext cx="5073063" cy="1040119"/>
          </a:xfrm>
        </p:spPr>
        <p:txBody>
          <a:bodyPr anchor="t">
            <a:normAutofit/>
          </a:bodyPr>
          <a:lstStyle>
            <a:lvl1pPr algn="l">
              <a:defRPr sz="4600" b="0" spc="30" baseline="0">
                <a:solidFill>
                  <a:srgbClr val="E30613"/>
                </a:solidFill>
                <a:latin typeface="Noto Sans ExtCond Blk" panose="020B0A06040504020204" pitchFamily="34"/>
                <a:cs typeface="Ropa Soft PTT Black" panose="020B0A04020101010102" pitchFamily="34" charset="0"/>
              </a:defRPr>
            </a:lvl1pPr>
          </a:lstStyle>
          <a:p>
            <a:r>
              <a:rPr lang="nl-NL"/>
              <a:t>Titel</a:t>
            </a:r>
          </a:p>
        </p:txBody>
      </p:sp>
      <p:pic>
        <p:nvPicPr>
          <p:cNvPr id="10" name="Afbeelding 9">
            <a:extLst>
              <a:ext uri="{FF2B5EF4-FFF2-40B4-BE49-F238E27FC236}">
                <a16:creationId xmlns:a16="http://schemas.microsoft.com/office/drawing/2014/main" id="{4927EE99-0678-D5DE-11A5-88A063DF1978}"/>
              </a:ext>
            </a:extLst>
          </p:cNvPr>
          <p:cNvPicPr>
            <a:picLocks noChangeAspect="1"/>
          </p:cNvPicPr>
          <p:nvPr userDrawn="1"/>
        </p:nvPicPr>
        <p:blipFill>
          <a:blip r:embed="rId2"/>
          <a:stretch>
            <a:fillRect/>
          </a:stretch>
        </p:blipFill>
        <p:spPr>
          <a:xfrm>
            <a:off x="9204086" y="1"/>
            <a:ext cx="2987914" cy="637082"/>
          </a:xfrm>
          <a:prstGeom prst="rect">
            <a:avLst/>
          </a:prstGeom>
        </p:spPr>
      </p:pic>
      <p:sp>
        <p:nvSpPr>
          <p:cNvPr id="12" name="Rechthoek 11">
            <a:extLst>
              <a:ext uri="{FF2B5EF4-FFF2-40B4-BE49-F238E27FC236}">
                <a16:creationId xmlns:a16="http://schemas.microsoft.com/office/drawing/2014/main" id="{0D9B8679-61E0-67DB-CCCB-F0C074BAE82D}"/>
              </a:ext>
            </a:extLst>
          </p:cNvPr>
          <p:cNvSpPr/>
          <p:nvPr userDrawn="1"/>
        </p:nvSpPr>
        <p:spPr>
          <a:xfrm>
            <a:off x="1" y="6220918"/>
            <a:ext cx="12192000" cy="747084"/>
          </a:xfrm>
          <a:prstGeom prst="rect">
            <a:avLst/>
          </a:prstGeom>
          <a:solidFill>
            <a:srgbClr val="A9BE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Ondertitel 2">
            <a:extLst>
              <a:ext uri="{FF2B5EF4-FFF2-40B4-BE49-F238E27FC236}">
                <a16:creationId xmlns:a16="http://schemas.microsoft.com/office/drawing/2014/main" id="{75C27157-18F4-C2A9-53EC-1EAE20571BE9}"/>
              </a:ext>
            </a:extLst>
          </p:cNvPr>
          <p:cNvSpPr>
            <a:spLocks noGrp="1"/>
          </p:cNvSpPr>
          <p:nvPr>
            <p:ph type="subTitle" idx="1" hasCustomPrompt="1"/>
          </p:nvPr>
        </p:nvSpPr>
        <p:spPr>
          <a:xfrm>
            <a:off x="6642688" y="2985925"/>
            <a:ext cx="5073062" cy="3234992"/>
          </a:xfrm>
        </p:spPr>
        <p:txBody>
          <a:bodyPr>
            <a:normAutofit/>
          </a:bodyPr>
          <a:lstStyle>
            <a:lvl1pPr marL="0" indent="0" algn="l">
              <a:buFontTx/>
              <a:buNone/>
              <a:defRPr sz="2800" spc="-20" baseline="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Voeg hier een tekst toe</a:t>
            </a:r>
          </a:p>
        </p:txBody>
      </p:sp>
    </p:spTree>
    <p:extLst>
      <p:ext uri="{BB962C8B-B14F-4D97-AF65-F5344CB8AC3E}">
        <p14:creationId xmlns:p14="http://schemas.microsoft.com/office/powerpoint/2010/main" val="1289219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E9048A31-E8A4-41A9-EEC1-B08673ED51DA}"/>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1215612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A260AA5-B0BC-2086-E10B-79252A77C7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330F8F51-AE07-DF0D-9ACB-1AF78C0EA6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572481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marnixacademie.my.canva.site/praktijkapp"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D144F5-A8A7-4157-929E-C095C4405720}"/>
              </a:ext>
            </a:extLst>
          </p:cNvPr>
          <p:cNvSpPr>
            <a:spLocks noGrp="1"/>
          </p:cNvSpPr>
          <p:nvPr>
            <p:ph type="ctrTitle"/>
          </p:nvPr>
        </p:nvSpPr>
        <p:spPr>
          <a:xfrm>
            <a:off x="793753" y="1821269"/>
            <a:ext cx="10072166" cy="2212698"/>
          </a:xfrm>
        </p:spPr>
        <p:txBody>
          <a:bodyPr>
            <a:normAutofit fontScale="90000"/>
          </a:bodyPr>
          <a:lstStyle/>
          <a:p>
            <a:r>
              <a:rPr lang="nl-NL" dirty="0"/>
              <a:t>Samen studenten opleiden als SOL-IO </a:t>
            </a:r>
            <a:br>
              <a:rPr lang="nl-NL" dirty="0"/>
            </a:br>
            <a:r>
              <a:rPr lang="nl-NL" sz="3100" dirty="0"/>
              <a:t>Versterken van de inhoudelijke samenwerking tussen SOL en IO</a:t>
            </a:r>
          </a:p>
        </p:txBody>
      </p:sp>
    </p:spTree>
    <p:extLst>
      <p:ext uri="{BB962C8B-B14F-4D97-AF65-F5344CB8AC3E}">
        <p14:creationId xmlns:p14="http://schemas.microsoft.com/office/powerpoint/2010/main" val="510981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5A96F7-BE5D-C52B-AA86-E1DB8FB8623B}"/>
              </a:ext>
            </a:extLst>
          </p:cNvPr>
          <p:cNvSpPr>
            <a:spLocks noGrp="1"/>
          </p:cNvSpPr>
          <p:nvPr>
            <p:ph type="ctrTitle"/>
          </p:nvPr>
        </p:nvSpPr>
        <p:spPr>
          <a:xfrm>
            <a:off x="956180" y="1101051"/>
            <a:ext cx="10626811" cy="1040119"/>
          </a:xfrm>
        </p:spPr>
        <p:txBody>
          <a:bodyPr>
            <a:normAutofit fontScale="90000"/>
          </a:bodyPr>
          <a:lstStyle/>
          <a:p>
            <a:r>
              <a:rPr lang="nl-NL"/>
              <a:t>Welke talenten bezit jij die je in het onderwijs kan inzetten?</a:t>
            </a:r>
          </a:p>
        </p:txBody>
      </p:sp>
      <p:sp>
        <p:nvSpPr>
          <p:cNvPr id="4" name="Tijdelijke aanduiding voor tekst 3">
            <a:extLst>
              <a:ext uri="{FF2B5EF4-FFF2-40B4-BE49-F238E27FC236}">
                <a16:creationId xmlns:a16="http://schemas.microsoft.com/office/drawing/2014/main" id="{1C6C40E8-9A7A-EC0F-BE56-E90B02F17703}"/>
              </a:ext>
            </a:extLst>
          </p:cNvPr>
          <p:cNvSpPr>
            <a:spLocks noGrp="1"/>
          </p:cNvSpPr>
          <p:nvPr>
            <p:ph type="subTitle" idx="1"/>
          </p:nvPr>
        </p:nvSpPr>
        <p:spPr>
          <a:xfrm>
            <a:off x="956180" y="2483626"/>
            <a:ext cx="9560010" cy="3752074"/>
          </a:xfrm>
        </p:spPr>
        <p:txBody>
          <a:bodyPr>
            <a:normAutofit fontScale="92500" lnSpcReduction="10000"/>
          </a:bodyPr>
          <a:lstStyle/>
          <a:p>
            <a:r>
              <a:rPr lang="nl-NL"/>
              <a:t>Kan je je talenten koppelen aan de rollen van de leerkracht?</a:t>
            </a:r>
          </a:p>
          <a:p>
            <a:endParaRPr lang="nl-NL"/>
          </a:p>
          <a:p>
            <a:pPr marL="0" lvl="2" indent="0" algn="l">
              <a:buNone/>
            </a:pPr>
            <a:r>
              <a:rPr lang="nl-NL" sz="2600"/>
              <a:t>Leraar als…</a:t>
            </a:r>
          </a:p>
          <a:p>
            <a:pPr lvl="2" algn="l"/>
            <a:r>
              <a:rPr lang="nl-NL" sz="2600" b="0"/>
              <a:t>… ontwerper</a:t>
            </a:r>
            <a:endParaRPr lang="nl-NL" sz="2600" b="0">
              <a:cs typeface="Calibri"/>
            </a:endParaRPr>
          </a:p>
          <a:p>
            <a:pPr lvl="2" algn="l"/>
            <a:r>
              <a:rPr lang="nl-NL" sz="2600" b="0"/>
              <a:t>… expert </a:t>
            </a:r>
          </a:p>
          <a:p>
            <a:pPr lvl="2" algn="l"/>
            <a:r>
              <a:rPr lang="nl-NL" sz="2600" b="0"/>
              <a:t>… model </a:t>
            </a:r>
            <a:endParaRPr lang="nl-NL" sz="2600" b="0">
              <a:cs typeface="Calibri"/>
            </a:endParaRPr>
          </a:p>
          <a:p>
            <a:pPr lvl="2" algn="l"/>
            <a:r>
              <a:rPr lang="nl-NL" sz="2600" b="0"/>
              <a:t>… coach</a:t>
            </a:r>
          </a:p>
          <a:p>
            <a:pPr lvl="2" algn="l"/>
            <a:r>
              <a:rPr lang="nl-NL" sz="2600" b="0">
                <a:ea typeface="+mn-lt"/>
                <a:cs typeface="+mn-lt"/>
              </a:rPr>
              <a:t>… onderzoeker</a:t>
            </a:r>
          </a:p>
          <a:p>
            <a:pPr lvl="2"/>
            <a:endParaRPr lang="en-US" b="0">
              <a:ea typeface="+mn-lt"/>
              <a:cs typeface="+mn-lt"/>
            </a:endParaRPr>
          </a:p>
          <a:p>
            <a:r>
              <a:rPr lang="nl-NL">
                <a:solidFill>
                  <a:schemeClr val="accent1"/>
                </a:solidFill>
              </a:rPr>
              <a:t>Welk type onderwijs zou het best bij jou passen?</a:t>
            </a:r>
          </a:p>
        </p:txBody>
      </p:sp>
      <p:sp>
        <p:nvSpPr>
          <p:cNvPr id="3" name="Tijdelijke aanduiding voor dianummer 2">
            <a:extLst>
              <a:ext uri="{FF2B5EF4-FFF2-40B4-BE49-F238E27FC236}">
                <a16:creationId xmlns:a16="http://schemas.microsoft.com/office/drawing/2014/main" id="{05FAA784-D432-BE8B-0B10-32FCAE8FDF3B}"/>
              </a:ext>
            </a:extLst>
          </p:cNvPr>
          <p:cNvSpPr>
            <a:spLocks noGrp="1"/>
          </p:cNvSpPr>
          <p:nvPr>
            <p:ph type="sldNum" sz="quarter" idx="4294967295"/>
          </p:nvPr>
        </p:nvSpPr>
        <p:spPr>
          <a:xfrm>
            <a:off x="0" y="6061075"/>
            <a:ext cx="2743200" cy="276225"/>
          </a:xfrm>
          <a:prstGeom prst="rect">
            <a:avLst/>
          </a:prstGeom>
        </p:spPr>
        <p:txBody>
          <a:bodyPr/>
          <a:lstStyle/>
          <a:p>
            <a:r>
              <a:rPr lang="nl-NL"/>
              <a:t> </a:t>
            </a:r>
          </a:p>
        </p:txBody>
      </p:sp>
    </p:spTree>
    <p:extLst>
      <p:ext uri="{BB962C8B-B14F-4D97-AF65-F5344CB8AC3E}">
        <p14:creationId xmlns:p14="http://schemas.microsoft.com/office/powerpoint/2010/main" val="795984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AF346D-2EDB-B923-371A-B2BEAE83CEA7}"/>
              </a:ext>
            </a:extLst>
          </p:cNvPr>
          <p:cNvSpPr>
            <a:spLocks noGrp="1"/>
          </p:cNvSpPr>
          <p:nvPr>
            <p:ph type="ctrTitle"/>
          </p:nvPr>
        </p:nvSpPr>
        <p:spPr>
          <a:xfrm>
            <a:off x="815973" y="637083"/>
            <a:ext cx="9560010" cy="1040119"/>
          </a:xfrm>
        </p:spPr>
        <p:txBody>
          <a:bodyPr/>
          <a:lstStyle/>
          <a:p>
            <a:r>
              <a:rPr lang="nl-NL" dirty="0"/>
              <a:t>Voorbeeld uit de praktijk</a:t>
            </a:r>
          </a:p>
        </p:txBody>
      </p:sp>
      <p:sp>
        <p:nvSpPr>
          <p:cNvPr id="3" name="Ondertitel 2">
            <a:extLst>
              <a:ext uri="{FF2B5EF4-FFF2-40B4-BE49-F238E27FC236}">
                <a16:creationId xmlns:a16="http://schemas.microsoft.com/office/drawing/2014/main" id="{7CDB4727-010C-C2E9-7447-F4AD2BEC9654}"/>
              </a:ext>
            </a:extLst>
          </p:cNvPr>
          <p:cNvSpPr>
            <a:spLocks noGrp="1"/>
          </p:cNvSpPr>
          <p:nvPr>
            <p:ph type="subTitle" idx="1"/>
          </p:nvPr>
        </p:nvSpPr>
        <p:spPr>
          <a:xfrm>
            <a:off x="896112" y="1572768"/>
            <a:ext cx="9955360" cy="4535424"/>
          </a:xfrm>
        </p:spPr>
        <p:txBody>
          <a:bodyPr>
            <a:normAutofit fontScale="77500" lnSpcReduction="20000"/>
          </a:bodyPr>
          <a:lstStyle/>
          <a:p>
            <a:r>
              <a:rPr lang="nl-NL" dirty="0"/>
              <a:t>Jaardoel: studenten begeleiden bij het lesgeven aan de specifieke doelgroep van de school</a:t>
            </a:r>
          </a:p>
          <a:p>
            <a:endParaRPr lang="nl-NL" dirty="0"/>
          </a:p>
          <a:p>
            <a:r>
              <a:rPr lang="nl-NL" dirty="0"/>
              <a:t>Activiteit: gesprek met 2 studenten, SOL en IO</a:t>
            </a:r>
          </a:p>
          <a:p>
            <a:endParaRPr lang="nl-NL" dirty="0"/>
          </a:p>
          <a:p>
            <a:r>
              <a:rPr lang="nl-NL" dirty="0"/>
              <a:t>Openingsvraag: </a:t>
            </a:r>
          </a:p>
          <a:p>
            <a:r>
              <a:rPr lang="nl-NL" dirty="0">
                <a:solidFill>
                  <a:srgbClr val="FF0000"/>
                </a:solidFill>
              </a:rPr>
              <a:t>Wat weet je over wat de kinderen thuis of op straat meemaken en waarin verschilt dat met hoe jij zelf bent opgegroeid? </a:t>
            </a:r>
          </a:p>
          <a:p>
            <a:endParaRPr lang="nl-NL" dirty="0">
              <a:solidFill>
                <a:srgbClr val="FF0000"/>
              </a:solidFill>
            </a:endParaRPr>
          </a:p>
          <a:p>
            <a:pPr marL="457200" indent="-457200">
              <a:buFont typeface="Arial" panose="020B0604020202020204" pitchFamily="34" charset="0"/>
              <a:buChar char="•"/>
            </a:pPr>
            <a:r>
              <a:rPr lang="nl-NL" dirty="0"/>
              <a:t>Wat betekent dat voor jouw lesgeven? (studenten)</a:t>
            </a:r>
          </a:p>
          <a:p>
            <a:pPr marL="457200" indent="-457200">
              <a:buFont typeface="Arial" panose="020B0604020202020204" pitchFamily="34" charset="0"/>
              <a:buChar char="•"/>
            </a:pPr>
            <a:r>
              <a:rPr lang="nl-NL" dirty="0"/>
              <a:t>Wat betekent dat voor de keuzes die je als school maakt? (SOL) </a:t>
            </a:r>
          </a:p>
          <a:p>
            <a:pPr marL="457200" indent="-457200">
              <a:buFont typeface="Arial" panose="020B0604020202020204" pitchFamily="34" charset="0"/>
              <a:buChar char="•"/>
            </a:pPr>
            <a:r>
              <a:rPr lang="nl-NL" dirty="0"/>
              <a:t>Waarin raakt dit (pedagogische) theorieën uit het eerste en tweede jaar van de opleiding? (IO)</a:t>
            </a:r>
          </a:p>
        </p:txBody>
      </p:sp>
    </p:spTree>
    <p:extLst>
      <p:ext uri="{BB962C8B-B14F-4D97-AF65-F5344CB8AC3E}">
        <p14:creationId xmlns:p14="http://schemas.microsoft.com/office/powerpoint/2010/main" val="2592781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18C6FA-19BF-D036-50BC-BC92C1F77299}"/>
              </a:ext>
            </a:extLst>
          </p:cNvPr>
          <p:cNvSpPr>
            <a:spLocks noGrp="1"/>
          </p:cNvSpPr>
          <p:nvPr>
            <p:ph type="ctrTitle"/>
          </p:nvPr>
        </p:nvSpPr>
        <p:spPr>
          <a:xfrm>
            <a:off x="1181733" y="704811"/>
            <a:ext cx="9560010" cy="1040119"/>
          </a:xfrm>
        </p:spPr>
        <p:txBody>
          <a:bodyPr/>
          <a:lstStyle/>
          <a:p>
            <a:r>
              <a:rPr lang="nl-NL" dirty="0"/>
              <a:t>Jaardoelen en plan van aanpak</a:t>
            </a:r>
          </a:p>
        </p:txBody>
      </p:sp>
      <p:sp>
        <p:nvSpPr>
          <p:cNvPr id="3" name="Ondertitel 2">
            <a:extLst>
              <a:ext uri="{FF2B5EF4-FFF2-40B4-BE49-F238E27FC236}">
                <a16:creationId xmlns:a16="http://schemas.microsoft.com/office/drawing/2014/main" id="{CE8B7F2A-385F-E5A9-A3C6-47955FABF166}"/>
              </a:ext>
            </a:extLst>
          </p:cNvPr>
          <p:cNvSpPr>
            <a:spLocks noGrp="1"/>
          </p:cNvSpPr>
          <p:nvPr>
            <p:ph type="subTitle" idx="1"/>
          </p:nvPr>
        </p:nvSpPr>
        <p:spPr>
          <a:xfrm>
            <a:off x="1181733" y="1744930"/>
            <a:ext cx="9560010" cy="3234992"/>
          </a:xfrm>
        </p:spPr>
        <p:txBody>
          <a:bodyPr/>
          <a:lstStyle/>
          <a:p>
            <a:pPr marL="457200" indent="-457200">
              <a:buFont typeface="Arial" panose="020B0604020202020204" pitchFamily="34" charset="0"/>
              <a:buChar char="•"/>
            </a:pPr>
            <a:r>
              <a:rPr lang="nl-NL" dirty="0"/>
              <a:t>Aan welk jaardoel wil je (gaan) werken?</a:t>
            </a:r>
          </a:p>
          <a:p>
            <a:pPr marL="457200" indent="-457200">
              <a:buFont typeface="Arial" panose="020B0604020202020204" pitchFamily="34" charset="0"/>
              <a:buChar char="•"/>
            </a:pPr>
            <a:r>
              <a:rPr lang="nl-NL" dirty="0"/>
              <a:t>Hoe kan je hier samen (als SOL en IO ) aan werken. </a:t>
            </a:r>
          </a:p>
          <a:p>
            <a:pPr marL="457200" indent="-457200">
              <a:buFont typeface="Arial" panose="020B0604020202020204" pitchFamily="34" charset="0"/>
              <a:buChar char="•"/>
            </a:pPr>
            <a:r>
              <a:rPr lang="nl-NL" dirty="0"/>
              <a:t>Wat zijn passende activiteiten?</a:t>
            </a:r>
          </a:p>
          <a:p>
            <a:pPr marL="457200" indent="-457200">
              <a:buFont typeface="Arial" panose="020B0604020202020204" pitchFamily="34" charset="0"/>
              <a:buChar char="•"/>
            </a:pPr>
            <a:r>
              <a:rPr lang="nl-NL" dirty="0"/>
              <a:t>Wat gaat dit opleveren?</a:t>
            </a:r>
          </a:p>
          <a:p>
            <a:pPr marL="457200" indent="-457200">
              <a:buFont typeface="Arial" panose="020B0604020202020204" pitchFamily="34" charset="0"/>
              <a:buChar char="•"/>
            </a:pPr>
            <a:r>
              <a:rPr lang="nl-NL" dirty="0"/>
              <a:t>Waar zie je knelpunten?</a:t>
            </a:r>
          </a:p>
        </p:txBody>
      </p:sp>
    </p:spTree>
    <p:extLst>
      <p:ext uri="{BB962C8B-B14F-4D97-AF65-F5344CB8AC3E}">
        <p14:creationId xmlns:p14="http://schemas.microsoft.com/office/powerpoint/2010/main" val="1466220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BDA8AB-C759-F2E2-4522-F1E6257A8877}"/>
              </a:ext>
            </a:extLst>
          </p:cNvPr>
          <p:cNvSpPr>
            <a:spLocks noGrp="1"/>
          </p:cNvSpPr>
          <p:nvPr>
            <p:ph type="ctrTitle"/>
          </p:nvPr>
        </p:nvSpPr>
        <p:spPr/>
        <p:txBody>
          <a:bodyPr/>
          <a:lstStyle/>
          <a:p>
            <a:r>
              <a:rPr lang="nl-NL"/>
              <a:t>Inhoud</a:t>
            </a:r>
          </a:p>
        </p:txBody>
      </p:sp>
      <p:sp>
        <p:nvSpPr>
          <p:cNvPr id="3" name="Ondertitel 2">
            <a:extLst>
              <a:ext uri="{FF2B5EF4-FFF2-40B4-BE49-F238E27FC236}">
                <a16:creationId xmlns:a16="http://schemas.microsoft.com/office/drawing/2014/main" id="{F49AAF4B-6673-3D45-C119-EEE44B45046F}"/>
              </a:ext>
            </a:extLst>
          </p:cNvPr>
          <p:cNvSpPr>
            <a:spLocks noGrp="1"/>
          </p:cNvSpPr>
          <p:nvPr>
            <p:ph type="subTitle" idx="1"/>
          </p:nvPr>
        </p:nvSpPr>
        <p:spPr/>
        <p:txBody>
          <a:bodyPr/>
          <a:lstStyle/>
          <a:p>
            <a:pPr marL="514350" indent="-514350">
              <a:buAutoNum type="arabicPeriod"/>
            </a:pPr>
            <a:r>
              <a:rPr lang="nl-NL"/>
              <a:t>Kwaliteitscultuur </a:t>
            </a:r>
          </a:p>
          <a:p>
            <a:pPr marL="514350" indent="-514350">
              <a:buAutoNum type="arabicPeriod"/>
            </a:pPr>
            <a:r>
              <a:rPr lang="nl-NL"/>
              <a:t>Werken met jaardoelen</a:t>
            </a:r>
          </a:p>
          <a:p>
            <a:pPr marL="514350" indent="-514350">
              <a:buAutoNum type="arabicPeriod"/>
            </a:pPr>
            <a:r>
              <a:rPr lang="nl-NL"/>
              <a:t>Voorbeelden van jaardoelen en activiteiten van SOL en IO om doel te behalen</a:t>
            </a:r>
          </a:p>
          <a:p>
            <a:pPr marL="514350" indent="-514350">
              <a:buAutoNum type="arabicPeriod"/>
            </a:pPr>
            <a:r>
              <a:rPr lang="nl-NL"/>
              <a:t>Jaardoelen bepalen voor 2026-2027 en plan van aanpak </a:t>
            </a:r>
          </a:p>
          <a:p>
            <a:pPr marL="514350" indent="-514350">
              <a:buAutoNum type="arabicPeriod"/>
            </a:pPr>
            <a:endParaRPr lang="nl-NL"/>
          </a:p>
        </p:txBody>
      </p:sp>
    </p:spTree>
    <p:extLst>
      <p:ext uri="{BB962C8B-B14F-4D97-AF65-F5344CB8AC3E}">
        <p14:creationId xmlns:p14="http://schemas.microsoft.com/office/powerpoint/2010/main" val="3469104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094AB7-5463-BA06-E539-36F82CAC4108}"/>
              </a:ext>
            </a:extLst>
          </p:cNvPr>
          <p:cNvSpPr>
            <a:spLocks noGrp="1"/>
          </p:cNvSpPr>
          <p:nvPr>
            <p:ph type="ctrTitle"/>
          </p:nvPr>
        </p:nvSpPr>
        <p:spPr/>
        <p:txBody>
          <a:bodyPr/>
          <a:lstStyle/>
          <a:p>
            <a:r>
              <a:rPr lang="nl-NL"/>
              <a:t>Kwaliteitscultuur</a:t>
            </a:r>
          </a:p>
        </p:txBody>
      </p:sp>
      <p:sp>
        <p:nvSpPr>
          <p:cNvPr id="3" name="Ondertitel 2">
            <a:extLst>
              <a:ext uri="{FF2B5EF4-FFF2-40B4-BE49-F238E27FC236}">
                <a16:creationId xmlns:a16="http://schemas.microsoft.com/office/drawing/2014/main" id="{D64758CF-7DE6-56D7-2B62-1128C4F7414C}"/>
              </a:ext>
            </a:extLst>
          </p:cNvPr>
          <p:cNvSpPr>
            <a:spLocks noGrp="1"/>
          </p:cNvSpPr>
          <p:nvPr>
            <p:ph type="subTitle" idx="1"/>
          </p:nvPr>
        </p:nvSpPr>
        <p:spPr/>
        <p:txBody>
          <a:bodyPr/>
          <a:lstStyle/>
          <a:p>
            <a:pPr marL="457200" indent="-457200">
              <a:buFont typeface="Arial" panose="020B0604020202020204" pitchFamily="34" charset="0"/>
              <a:buChar char="•"/>
            </a:pPr>
            <a:r>
              <a:rPr lang="nl-NL"/>
              <a:t>Certificering/</a:t>
            </a:r>
            <a:r>
              <a:rPr lang="nl-NL" err="1"/>
              <a:t>Hercertificering</a:t>
            </a:r>
            <a:endParaRPr lang="nl-NL"/>
          </a:p>
          <a:p>
            <a:pPr marL="457200" indent="-457200">
              <a:buFont typeface="Arial" panose="020B0604020202020204" pitchFamily="34" charset="0"/>
              <a:buChar char="•"/>
            </a:pPr>
            <a:r>
              <a:rPr lang="nl-NL"/>
              <a:t>Werken met jaardoelen </a:t>
            </a:r>
            <a:r>
              <a:rPr lang="nl-NL" err="1"/>
              <a:t>tbv</a:t>
            </a:r>
            <a:r>
              <a:rPr lang="nl-NL"/>
              <a:t> de kwaliteit en richting de </a:t>
            </a:r>
            <a:r>
              <a:rPr lang="nl-NL" err="1"/>
              <a:t>hercertificering</a:t>
            </a:r>
            <a:endParaRPr lang="nl-NL"/>
          </a:p>
        </p:txBody>
      </p:sp>
    </p:spTree>
    <p:extLst>
      <p:ext uri="{BB962C8B-B14F-4D97-AF65-F5344CB8AC3E}">
        <p14:creationId xmlns:p14="http://schemas.microsoft.com/office/powerpoint/2010/main" val="1303164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5C199E-79A0-9140-C9CB-D6CE3C4168FC}"/>
              </a:ext>
            </a:extLst>
          </p:cNvPr>
          <p:cNvSpPr>
            <a:spLocks noGrp="1"/>
          </p:cNvSpPr>
          <p:nvPr>
            <p:ph type="ctrTitle"/>
          </p:nvPr>
        </p:nvSpPr>
        <p:spPr/>
        <p:txBody>
          <a:bodyPr/>
          <a:lstStyle/>
          <a:p>
            <a:r>
              <a:rPr lang="nl-NL"/>
              <a:t>Jaardoelen</a:t>
            </a:r>
          </a:p>
        </p:txBody>
      </p:sp>
      <p:sp>
        <p:nvSpPr>
          <p:cNvPr id="3" name="Ondertitel 2">
            <a:extLst>
              <a:ext uri="{FF2B5EF4-FFF2-40B4-BE49-F238E27FC236}">
                <a16:creationId xmlns:a16="http://schemas.microsoft.com/office/drawing/2014/main" id="{9ACB3546-7786-811C-1AF1-1D6D9D206A31}"/>
              </a:ext>
            </a:extLst>
          </p:cNvPr>
          <p:cNvSpPr>
            <a:spLocks noGrp="1"/>
          </p:cNvSpPr>
          <p:nvPr>
            <p:ph type="subTitle" idx="1"/>
          </p:nvPr>
        </p:nvSpPr>
        <p:spPr/>
        <p:txBody>
          <a:bodyPr/>
          <a:lstStyle/>
          <a:p>
            <a:r>
              <a:rPr lang="nl-NL"/>
              <a:t>Noteer je jaardoel op een post-it en plak het op de flap</a:t>
            </a:r>
          </a:p>
          <a:p>
            <a:r>
              <a:rPr lang="nl-NL"/>
              <a:t>Samen bespreken en categoriseren wij de jaardoelen  </a:t>
            </a:r>
          </a:p>
        </p:txBody>
      </p:sp>
    </p:spTree>
    <p:extLst>
      <p:ext uri="{BB962C8B-B14F-4D97-AF65-F5344CB8AC3E}">
        <p14:creationId xmlns:p14="http://schemas.microsoft.com/office/powerpoint/2010/main" val="1707603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F798BF-8D03-8FEA-C2C9-96C66C81F7E8}"/>
              </a:ext>
            </a:extLst>
          </p:cNvPr>
          <p:cNvSpPr>
            <a:spLocks noGrp="1"/>
          </p:cNvSpPr>
          <p:nvPr>
            <p:ph type="ctrTitle"/>
          </p:nvPr>
        </p:nvSpPr>
        <p:spPr>
          <a:xfrm>
            <a:off x="669669" y="750531"/>
            <a:ext cx="9560010" cy="1040119"/>
          </a:xfrm>
        </p:spPr>
        <p:txBody>
          <a:bodyPr/>
          <a:lstStyle/>
          <a:p>
            <a:r>
              <a:rPr lang="nl-NL" dirty="0"/>
              <a:t>Voorbeeld uit de praktijk</a:t>
            </a:r>
          </a:p>
        </p:txBody>
      </p:sp>
      <p:sp>
        <p:nvSpPr>
          <p:cNvPr id="3" name="Ondertitel 2">
            <a:extLst>
              <a:ext uri="{FF2B5EF4-FFF2-40B4-BE49-F238E27FC236}">
                <a16:creationId xmlns:a16="http://schemas.microsoft.com/office/drawing/2014/main" id="{F2A1BE68-E024-5E43-72B8-CDB58731B877}"/>
              </a:ext>
            </a:extLst>
          </p:cNvPr>
          <p:cNvSpPr>
            <a:spLocks noGrp="1"/>
          </p:cNvSpPr>
          <p:nvPr>
            <p:ph type="subTitle" idx="1"/>
          </p:nvPr>
        </p:nvSpPr>
        <p:spPr>
          <a:xfrm>
            <a:off x="815974" y="1714908"/>
            <a:ext cx="9560010" cy="4246979"/>
          </a:xfrm>
        </p:spPr>
        <p:txBody>
          <a:bodyPr>
            <a:normAutofit lnSpcReduction="10000"/>
          </a:bodyPr>
          <a:lstStyle/>
          <a:p>
            <a:r>
              <a:rPr lang="nl-NL" dirty="0"/>
              <a:t>Jaardoel: Het inzetten van dialoogkaarten door mentoren</a:t>
            </a:r>
          </a:p>
          <a:p>
            <a:endParaRPr lang="nl-NL" dirty="0"/>
          </a:p>
          <a:p>
            <a:endParaRPr lang="nl-NL" dirty="0"/>
          </a:p>
          <a:p>
            <a:r>
              <a:rPr lang="nl-NL" dirty="0"/>
              <a:t>Activiteit: </a:t>
            </a:r>
          </a:p>
          <a:p>
            <a:r>
              <a:rPr lang="nl-NL" dirty="0"/>
              <a:t>School 1: 	4 duo’s van mentor en student voeren een				dialooggesprek, SOL en IO begeleiden </a:t>
            </a:r>
          </a:p>
          <a:p>
            <a:endParaRPr lang="nl-NL" dirty="0"/>
          </a:p>
          <a:p>
            <a:r>
              <a:rPr lang="nl-NL" dirty="0"/>
              <a:t>School 2: 	Dialooggesprek tussen student-mentor-SOL-IO</a:t>
            </a:r>
            <a:br>
              <a:rPr lang="nl-NL" dirty="0"/>
            </a:br>
            <a:endParaRPr lang="nl-NL" dirty="0"/>
          </a:p>
          <a:p>
            <a:endParaRPr lang="nl-NL" dirty="0"/>
          </a:p>
        </p:txBody>
      </p:sp>
    </p:spTree>
    <p:extLst>
      <p:ext uri="{BB962C8B-B14F-4D97-AF65-F5344CB8AC3E}">
        <p14:creationId xmlns:p14="http://schemas.microsoft.com/office/powerpoint/2010/main" val="3072934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6C5C6E-B084-CFBF-B9A5-AB43A5555A62}"/>
              </a:ext>
            </a:extLst>
          </p:cNvPr>
          <p:cNvSpPr>
            <a:spLocks noGrp="1"/>
          </p:cNvSpPr>
          <p:nvPr>
            <p:ph type="ctrTitle"/>
          </p:nvPr>
        </p:nvSpPr>
        <p:spPr>
          <a:xfrm>
            <a:off x="1024127" y="637083"/>
            <a:ext cx="9123255" cy="1040119"/>
          </a:xfrm>
        </p:spPr>
        <p:txBody>
          <a:bodyPr/>
          <a:lstStyle/>
          <a:p>
            <a:r>
              <a:rPr lang="nl-NL" dirty="0"/>
              <a:t>Opbrengst dialooggesprek</a:t>
            </a:r>
          </a:p>
        </p:txBody>
      </p:sp>
      <p:sp>
        <p:nvSpPr>
          <p:cNvPr id="4" name="Ovaal 3">
            <a:extLst>
              <a:ext uri="{FF2B5EF4-FFF2-40B4-BE49-F238E27FC236}">
                <a16:creationId xmlns:a16="http://schemas.microsoft.com/office/drawing/2014/main" id="{D422FBD2-BB51-E07C-3ADB-169D5072BEA0}"/>
              </a:ext>
            </a:extLst>
          </p:cNvPr>
          <p:cNvSpPr/>
          <p:nvPr/>
        </p:nvSpPr>
        <p:spPr>
          <a:xfrm>
            <a:off x="228600" y="1563624"/>
            <a:ext cx="3355848" cy="255502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Student 1</a:t>
            </a:r>
          </a:p>
          <a:p>
            <a:pPr algn="ctr"/>
            <a:r>
              <a:rPr lang="nl-NL" dirty="0">
                <a:solidFill>
                  <a:schemeClr val="bg1"/>
                </a:solidFill>
              </a:rPr>
              <a:t>Ik vond het erg fijn </a:t>
            </a:r>
            <a:r>
              <a:rPr lang="nl-NL" dirty="0"/>
              <a:t>om ook te horen hoe [mentor], [SOL] en [IO] hierover dachten, dat gaf mij ook weer praktische input.</a:t>
            </a:r>
          </a:p>
        </p:txBody>
      </p:sp>
      <p:sp>
        <p:nvSpPr>
          <p:cNvPr id="5" name="Ovaal 4">
            <a:extLst>
              <a:ext uri="{FF2B5EF4-FFF2-40B4-BE49-F238E27FC236}">
                <a16:creationId xmlns:a16="http://schemas.microsoft.com/office/drawing/2014/main" id="{B98C0D3A-F8C2-D550-4B15-80A69B40146F}"/>
              </a:ext>
            </a:extLst>
          </p:cNvPr>
          <p:cNvSpPr/>
          <p:nvPr/>
        </p:nvSpPr>
        <p:spPr>
          <a:xfrm>
            <a:off x="8415232" y="1082841"/>
            <a:ext cx="3599686" cy="303580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Student 2:</a:t>
            </a:r>
          </a:p>
          <a:p>
            <a:pPr algn="ctr"/>
            <a:r>
              <a:rPr lang="nl-NL" dirty="0"/>
              <a:t>Het is fijn om bewust stil te staan bij één thema en hier verdieping in op te zoeken. Ik merk dat ik in de praktijk in gesprekken met mijn mentor vaak van ‘de hak op de tak’ spring.</a:t>
            </a:r>
          </a:p>
        </p:txBody>
      </p:sp>
      <p:sp>
        <p:nvSpPr>
          <p:cNvPr id="6" name="Ovaal 5">
            <a:extLst>
              <a:ext uri="{FF2B5EF4-FFF2-40B4-BE49-F238E27FC236}">
                <a16:creationId xmlns:a16="http://schemas.microsoft.com/office/drawing/2014/main" id="{843DCE9C-90B4-548E-B515-356A017A9034}"/>
              </a:ext>
            </a:extLst>
          </p:cNvPr>
          <p:cNvSpPr/>
          <p:nvPr/>
        </p:nvSpPr>
        <p:spPr>
          <a:xfrm>
            <a:off x="4330278" y="1563624"/>
            <a:ext cx="3465576" cy="292491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Mentor: De dialoogkaarten gaan mij helpen met de begeleiding van de student door echt tot de kern te komen.</a:t>
            </a:r>
          </a:p>
        </p:txBody>
      </p:sp>
      <p:sp>
        <p:nvSpPr>
          <p:cNvPr id="7" name="Ovaal 6">
            <a:extLst>
              <a:ext uri="{FF2B5EF4-FFF2-40B4-BE49-F238E27FC236}">
                <a16:creationId xmlns:a16="http://schemas.microsoft.com/office/drawing/2014/main" id="{6E5E1401-06A8-D6C6-B5C7-61356B8C9A3C}"/>
              </a:ext>
            </a:extLst>
          </p:cNvPr>
          <p:cNvSpPr/>
          <p:nvPr/>
        </p:nvSpPr>
        <p:spPr>
          <a:xfrm>
            <a:off x="1591056" y="4306824"/>
            <a:ext cx="3547872" cy="266090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SOL:</a:t>
            </a:r>
          </a:p>
          <a:p>
            <a:pPr algn="ctr"/>
            <a:r>
              <a:rPr lang="nl-NL" dirty="0"/>
              <a:t>De dialoogkaarten hebben geholpen bij het blijven focussen op één bekwaamheid. Dit heeft een duidelijk kader geboden binnen het gesprek.</a:t>
            </a:r>
          </a:p>
        </p:txBody>
      </p:sp>
      <p:sp>
        <p:nvSpPr>
          <p:cNvPr id="8" name="Ovaal 7">
            <a:extLst>
              <a:ext uri="{FF2B5EF4-FFF2-40B4-BE49-F238E27FC236}">
                <a16:creationId xmlns:a16="http://schemas.microsoft.com/office/drawing/2014/main" id="{087B2EDC-E90E-7F12-0157-D267A356F4BB}"/>
              </a:ext>
            </a:extLst>
          </p:cNvPr>
          <p:cNvSpPr/>
          <p:nvPr/>
        </p:nvSpPr>
        <p:spPr>
          <a:xfrm>
            <a:off x="7053074" y="4118650"/>
            <a:ext cx="3709414" cy="285292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dirty="0"/>
              <a:t>SOL 2: </a:t>
            </a:r>
          </a:p>
          <a:p>
            <a:pPr algn="ctr"/>
            <a:r>
              <a:rPr lang="nl-NL" dirty="0"/>
              <a:t>Het voeren van de inhoudelijk dialoog per bekwaamheid komt, indien het gedaan wordt in groepsverband, ten goede aan beide studenten.</a:t>
            </a:r>
          </a:p>
        </p:txBody>
      </p:sp>
    </p:spTree>
    <p:extLst>
      <p:ext uri="{BB962C8B-B14F-4D97-AF65-F5344CB8AC3E}">
        <p14:creationId xmlns:p14="http://schemas.microsoft.com/office/powerpoint/2010/main" val="1754811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20801E-CAF0-A54B-AF42-6BF4B964B9B5}"/>
              </a:ext>
            </a:extLst>
          </p:cNvPr>
          <p:cNvSpPr>
            <a:spLocks noGrp="1"/>
          </p:cNvSpPr>
          <p:nvPr>
            <p:ph type="ctrTitle"/>
          </p:nvPr>
        </p:nvSpPr>
        <p:spPr>
          <a:xfrm>
            <a:off x="898269" y="713955"/>
            <a:ext cx="9560010" cy="1040119"/>
          </a:xfrm>
        </p:spPr>
        <p:txBody>
          <a:bodyPr/>
          <a:lstStyle/>
          <a:p>
            <a:r>
              <a:rPr lang="nl-NL" dirty="0"/>
              <a:t>Voorbeeld uit de praktijk</a:t>
            </a:r>
          </a:p>
        </p:txBody>
      </p:sp>
      <p:sp>
        <p:nvSpPr>
          <p:cNvPr id="3" name="Ondertitel 2">
            <a:extLst>
              <a:ext uri="{FF2B5EF4-FFF2-40B4-BE49-F238E27FC236}">
                <a16:creationId xmlns:a16="http://schemas.microsoft.com/office/drawing/2014/main" id="{A68B88CD-E639-E7C2-A8B1-B2703696B399}"/>
              </a:ext>
            </a:extLst>
          </p:cNvPr>
          <p:cNvSpPr>
            <a:spLocks noGrp="1"/>
          </p:cNvSpPr>
          <p:nvPr>
            <p:ph type="subTitle" idx="1"/>
          </p:nvPr>
        </p:nvSpPr>
        <p:spPr>
          <a:xfrm>
            <a:off x="898269" y="1811504"/>
            <a:ext cx="9560010" cy="3234992"/>
          </a:xfrm>
        </p:spPr>
        <p:txBody>
          <a:bodyPr>
            <a:normAutofit lnSpcReduction="10000"/>
          </a:bodyPr>
          <a:lstStyle/>
          <a:p>
            <a:r>
              <a:rPr lang="nl-NL" dirty="0"/>
              <a:t>Intervisie onder leiding van SOL en IO, met als doel koppeling tussen de praktijk en de theorie</a:t>
            </a:r>
          </a:p>
          <a:p>
            <a:endParaRPr lang="nl-NL" dirty="0"/>
          </a:p>
          <a:p>
            <a:r>
              <a:rPr lang="nl-NL" dirty="0"/>
              <a:t>Activiteiten:</a:t>
            </a:r>
          </a:p>
          <a:p>
            <a:r>
              <a:rPr lang="nl-NL" dirty="0"/>
              <a:t>Twee intervisie momenten;</a:t>
            </a:r>
          </a:p>
          <a:p>
            <a:pPr marL="514350" indent="-514350">
              <a:buAutoNum type="arabicPeriod"/>
            </a:pPr>
            <a:r>
              <a:rPr lang="nl-NL" dirty="0"/>
              <a:t>Ontwikkeling in bekwaamheidseisen</a:t>
            </a:r>
          </a:p>
          <a:p>
            <a:pPr marL="514350" indent="-514350">
              <a:buAutoNum type="arabicPeriod"/>
            </a:pPr>
            <a:r>
              <a:rPr lang="nl-NL" dirty="0"/>
              <a:t>Ontwikkeling van de professionele identiteit</a:t>
            </a:r>
          </a:p>
        </p:txBody>
      </p:sp>
    </p:spTree>
    <p:extLst>
      <p:ext uri="{BB962C8B-B14F-4D97-AF65-F5344CB8AC3E}">
        <p14:creationId xmlns:p14="http://schemas.microsoft.com/office/powerpoint/2010/main" val="3920051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F98CA6F3-D1F1-9813-A90B-DC66F1C5C8B3}"/>
              </a:ext>
            </a:extLst>
          </p:cNvPr>
          <p:cNvSpPr>
            <a:spLocks noGrp="1"/>
          </p:cNvSpPr>
          <p:nvPr>
            <p:ph type="ctrTitle"/>
          </p:nvPr>
        </p:nvSpPr>
        <p:spPr>
          <a:xfrm>
            <a:off x="925202" y="392391"/>
            <a:ext cx="9560010" cy="1034063"/>
          </a:xfrm>
        </p:spPr>
        <p:txBody>
          <a:bodyPr/>
          <a:lstStyle/>
          <a:p>
            <a:r>
              <a:rPr lang="nl-NL" dirty="0"/>
              <a:t>Stappenplan</a:t>
            </a:r>
          </a:p>
        </p:txBody>
      </p:sp>
      <p:sp>
        <p:nvSpPr>
          <p:cNvPr id="5" name="Tijdelijke aanduiding voor tekst 4">
            <a:extLst>
              <a:ext uri="{FF2B5EF4-FFF2-40B4-BE49-F238E27FC236}">
                <a16:creationId xmlns:a16="http://schemas.microsoft.com/office/drawing/2014/main" id="{17411F83-9A73-BC3E-7566-F5F3B22BBC04}"/>
              </a:ext>
            </a:extLst>
          </p:cNvPr>
          <p:cNvSpPr>
            <a:spLocks noGrp="1"/>
          </p:cNvSpPr>
          <p:nvPr>
            <p:ph type="subTitle" idx="1"/>
          </p:nvPr>
        </p:nvSpPr>
        <p:spPr>
          <a:xfrm>
            <a:off x="925202" y="1630680"/>
            <a:ext cx="10249492" cy="4544517"/>
          </a:xfrm>
        </p:spPr>
        <p:txBody>
          <a:bodyPr>
            <a:normAutofit fontScale="92500" lnSpcReduction="20000"/>
          </a:bodyPr>
          <a:lstStyle/>
          <a:p>
            <a:pPr marL="514350" indent="-514350">
              <a:buFont typeface="+mj-lt"/>
              <a:buAutoNum type="arabicPeriod"/>
            </a:pPr>
            <a:r>
              <a:rPr lang="nl-NL" sz="2400" dirty="0"/>
              <a:t>Bepaal op welke </a:t>
            </a:r>
            <a:r>
              <a:rPr lang="nl-NL" sz="2400" dirty="0">
                <a:solidFill>
                  <a:srgbClr val="FF0000"/>
                </a:solidFill>
              </a:rPr>
              <a:t>drie bekwaamheidseisen </a:t>
            </a:r>
            <a:r>
              <a:rPr lang="nl-NL" sz="2400" dirty="0"/>
              <a:t>je je momenteel aan het </a:t>
            </a:r>
          </a:p>
          <a:p>
            <a:pPr marL="514350" indent="-514350">
              <a:buFont typeface="+mj-lt"/>
              <a:buAutoNum type="arabicPeriod"/>
            </a:pPr>
            <a:r>
              <a:rPr lang="nl-NL" sz="2400" dirty="0"/>
              <a:t>ontwikkelen bent of waarin je je juist nog niet aan het ontwikkelen bent</a:t>
            </a:r>
          </a:p>
          <a:p>
            <a:pPr marL="514350" indent="-514350">
              <a:buFont typeface="+mj-lt"/>
              <a:buAutoNum type="arabicPeriod"/>
            </a:pPr>
            <a:endParaRPr lang="nl-NL" sz="2400" dirty="0"/>
          </a:p>
          <a:p>
            <a:pPr marL="514350" indent="-514350">
              <a:buFont typeface="+mj-lt"/>
              <a:buAutoNum type="arabicPeriod"/>
            </a:pPr>
            <a:r>
              <a:rPr lang="nl-NL" sz="2400" dirty="0"/>
              <a:t>Formeer een groepje met studenten die een gelijke bekwaamheidseis hebben genoteerd</a:t>
            </a:r>
          </a:p>
          <a:p>
            <a:pPr marL="514350" indent="-514350">
              <a:buFont typeface="+mj-lt"/>
              <a:buAutoNum type="arabicPeriod"/>
            </a:pPr>
            <a:endParaRPr lang="nl-NL" sz="2400" dirty="0"/>
          </a:p>
          <a:p>
            <a:pPr marL="514350" indent="-514350">
              <a:buFont typeface="+mj-lt"/>
              <a:buAutoNum type="arabicPeriod"/>
            </a:pPr>
            <a:r>
              <a:rPr lang="nl-NL" sz="2400" dirty="0"/>
              <a:t>Bespreek met elkaar de </a:t>
            </a:r>
            <a:r>
              <a:rPr lang="nl-NL" sz="2400" dirty="0">
                <a:solidFill>
                  <a:srgbClr val="FF0000"/>
                </a:solidFill>
              </a:rPr>
              <a:t>dialoogkaart</a:t>
            </a:r>
            <a:r>
              <a:rPr lang="nl-NL" sz="2400" dirty="0"/>
              <a:t> die past bij de bekwaamheidseis (</a:t>
            </a:r>
            <a:r>
              <a:rPr lang="nl-NL" sz="2400" dirty="0">
                <a:hlinkClick r:id="rId3"/>
              </a:rPr>
              <a:t>zie praktijkapp</a:t>
            </a:r>
            <a:r>
              <a:rPr lang="nl-NL" sz="2400" dirty="0"/>
              <a:t>).</a:t>
            </a:r>
          </a:p>
          <a:p>
            <a:pPr marL="514350" indent="-514350">
              <a:buFont typeface="+mj-lt"/>
              <a:buAutoNum type="arabicPeriod"/>
            </a:pPr>
            <a:endParaRPr lang="nl-NL" sz="2400" dirty="0"/>
          </a:p>
          <a:p>
            <a:pPr marL="514350" indent="-514350">
              <a:buFont typeface="+mj-lt"/>
              <a:buAutoNum type="arabicPeriod"/>
            </a:pPr>
            <a:r>
              <a:rPr lang="nl-NL" sz="2400" dirty="0"/>
              <a:t>Wissel uit </a:t>
            </a:r>
            <a:r>
              <a:rPr lang="nl-NL" sz="2400" dirty="0">
                <a:solidFill>
                  <a:srgbClr val="FF0000"/>
                </a:solidFill>
              </a:rPr>
              <a:t>hoe</a:t>
            </a:r>
            <a:r>
              <a:rPr lang="nl-NL" sz="2400" dirty="0"/>
              <a:t> jij je momenteel aan het ontwikkelen bent (welke situaties , begeleiding, feedback krijg je of heb je daarbij nodig)</a:t>
            </a:r>
          </a:p>
          <a:p>
            <a:pPr marL="514350" indent="-514350">
              <a:buFont typeface="+mj-lt"/>
              <a:buAutoNum type="arabicPeriod"/>
            </a:pPr>
            <a:endParaRPr lang="nl-NL" sz="2400" dirty="0"/>
          </a:p>
          <a:p>
            <a:pPr marL="514350" indent="-514350">
              <a:buFont typeface="+mj-lt"/>
              <a:buAutoNum type="arabicPeriod"/>
            </a:pPr>
            <a:r>
              <a:rPr lang="nl-NL" sz="2400" dirty="0"/>
              <a:t>Tot slot: gezamenlijk uitwisselen van de belangrijkste conclusies en inzichten én </a:t>
            </a:r>
            <a:r>
              <a:rPr lang="nl-NL" sz="2400" dirty="0">
                <a:solidFill>
                  <a:srgbClr val="FF0000"/>
                </a:solidFill>
              </a:rPr>
              <a:t>koppeling aan de theorie </a:t>
            </a:r>
            <a:r>
              <a:rPr lang="nl-NL" sz="2400" dirty="0"/>
              <a:t>die je vanuit de Marnix hier bij kan gebruiken. </a:t>
            </a:r>
          </a:p>
        </p:txBody>
      </p:sp>
      <p:pic>
        <p:nvPicPr>
          <p:cNvPr id="7" name="Afbeelding 6" descr="Afbeelding met patroon, plein, kunst, Symmetrie&#10;&#10;Door AI gegenereerde inhoud is mogelijk onjuist.">
            <a:extLst>
              <a:ext uri="{FF2B5EF4-FFF2-40B4-BE49-F238E27FC236}">
                <a16:creationId xmlns:a16="http://schemas.microsoft.com/office/drawing/2014/main" id="{C180887D-5CA4-728D-2D56-5BCBFA17B1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57388" y="758151"/>
            <a:ext cx="2034612" cy="2034612"/>
          </a:xfrm>
          <a:prstGeom prst="rect">
            <a:avLst/>
          </a:prstGeom>
        </p:spPr>
      </p:pic>
    </p:spTree>
    <p:extLst>
      <p:ext uri="{BB962C8B-B14F-4D97-AF65-F5344CB8AC3E}">
        <p14:creationId xmlns:p14="http://schemas.microsoft.com/office/powerpoint/2010/main" val="780696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03A374C-7D51-1584-0533-259F91D18198}"/>
              </a:ext>
            </a:extLst>
          </p:cNvPr>
          <p:cNvSpPr>
            <a:spLocks noGrp="1"/>
          </p:cNvSpPr>
          <p:nvPr>
            <p:ph type="ctrTitle"/>
          </p:nvPr>
        </p:nvSpPr>
        <p:spPr>
          <a:xfrm>
            <a:off x="1543157" y="637083"/>
            <a:ext cx="9560010" cy="1034063"/>
          </a:xfrm>
        </p:spPr>
        <p:txBody>
          <a:bodyPr/>
          <a:lstStyle/>
          <a:p>
            <a:r>
              <a:rPr lang="nl-NL"/>
              <a:t>Professionele identiteit</a:t>
            </a:r>
          </a:p>
        </p:txBody>
      </p:sp>
      <p:sp>
        <p:nvSpPr>
          <p:cNvPr id="5" name="Tijdelijke aanduiding voor tekst 4">
            <a:extLst>
              <a:ext uri="{FF2B5EF4-FFF2-40B4-BE49-F238E27FC236}">
                <a16:creationId xmlns:a16="http://schemas.microsoft.com/office/drawing/2014/main" id="{C9469AB3-9E96-F3F8-9501-215CBA609D00}"/>
              </a:ext>
            </a:extLst>
          </p:cNvPr>
          <p:cNvSpPr>
            <a:spLocks noGrp="1"/>
          </p:cNvSpPr>
          <p:nvPr>
            <p:ph type="subTitle" idx="1"/>
          </p:nvPr>
        </p:nvSpPr>
        <p:spPr>
          <a:xfrm>
            <a:off x="1315995" y="1811504"/>
            <a:ext cx="9560010" cy="3234992"/>
          </a:xfrm>
        </p:spPr>
        <p:txBody>
          <a:bodyPr>
            <a:normAutofit fontScale="92500" lnSpcReduction="10000"/>
          </a:bodyPr>
          <a:lstStyle/>
          <a:p>
            <a:r>
              <a:rPr lang="nl-NL">
                <a:solidFill>
                  <a:schemeClr val="accent1"/>
                </a:solidFill>
              </a:rPr>
              <a:t>Verwoorden visie</a:t>
            </a:r>
          </a:p>
          <a:p>
            <a:r>
              <a:rPr lang="nl-NL">
                <a:solidFill>
                  <a:schemeClr val="accent1"/>
                </a:solidFill>
              </a:rPr>
              <a:t>Inspireren /geïnspireerd worden</a:t>
            </a:r>
          </a:p>
          <a:p>
            <a:r>
              <a:rPr lang="nl-NL"/>
              <a:t>Professionele bevlogenheid</a:t>
            </a:r>
          </a:p>
          <a:p>
            <a:r>
              <a:rPr lang="nl-NL">
                <a:solidFill>
                  <a:schemeClr val="accent1"/>
                </a:solidFill>
              </a:rPr>
              <a:t>Eigen talenten ontwikkelen</a:t>
            </a:r>
          </a:p>
          <a:p>
            <a:r>
              <a:rPr lang="nl-NL"/>
              <a:t>Opdracht onderwijs verstaan</a:t>
            </a:r>
          </a:p>
          <a:p>
            <a:r>
              <a:rPr lang="nl-NL"/>
              <a:t>Maatschappelijke bijdragen</a:t>
            </a:r>
          </a:p>
          <a:p>
            <a:r>
              <a:rPr lang="nl-NL"/>
              <a:t>Betrokkenheid tonen</a:t>
            </a:r>
          </a:p>
        </p:txBody>
      </p:sp>
      <p:sp>
        <p:nvSpPr>
          <p:cNvPr id="6" name="Tekstvak 5">
            <a:extLst>
              <a:ext uri="{FF2B5EF4-FFF2-40B4-BE49-F238E27FC236}">
                <a16:creationId xmlns:a16="http://schemas.microsoft.com/office/drawing/2014/main" id="{AF1B8F23-8C1E-5D11-F7E4-0378270E1F0A}"/>
              </a:ext>
            </a:extLst>
          </p:cNvPr>
          <p:cNvSpPr txBox="1"/>
          <p:nvPr/>
        </p:nvSpPr>
        <p:spPr>
          <a:xfrm>
            <a:off x="7082287" y="3126906"/>
            <a:ext cx="4320747" cy="1261884"/>
          </a:xfrm>
          <a:prstGeom prst="rect">
            <a:avLst/>
          </a:prstGeom>
          <a:noFill/>
        </p:spPr>
        <p:txBody>
          <a:bodyPr wrap="square" lIns="0" tIns="0" rIns="0" bIns="0" rtlCol="0">
            <a:spAutoFit/>
          </a:bodyPr>
          <a:lstStyle/>
          <a:p>
            <a:r>
              <a:rPr lang="nl-NL" sz="3200" b="1">
                <a:solidFill>
                  <a:schemeClr val="accent1"/>
                </a:solidFill>
              </a:rPr>
              <a:t>Visie </a:t>
            </a:r>
          </a:p>
          <a:p>
            <a:r>
              <a:rPr lang="nl-NL" sz="3200" b="1">
                <a:solidFill>
                  <a:schemeClr val="accent1"/>
                </a:solidFill>
              </a:rPr>
              <a:t>Groeidocument</a:t>
            </a:r>
          </a:p>
          <a:p>
            <a:endParaRPr lang="nl-NL" err="1"/>
          </a:p>
        </p:txBody>
      </p:sp>
      <p:sp>
        <p:nvSpPr>
          <p:cNvPr id="7" name="Rechteraccolade 6">
            <a:extLst>
              <a:ext uri="{FF2B5EF4-FFF2-40B4-BE49-F238E27FC236}">
                <a16:creationId xmlns:a16="http://schemas.microsoft.com/office/drawing/2014/main" id="{D1B42B65-A698-0425-72EE-E5421EF36AF7}"/>
              </a:ext>
            </a:extLst>
          </p:cNvPr>
          <p:cNvSpPr/>
          <p:nvPr/>
        </p:nvSpPr>
        <p:spPr>
          <a:xfrm>
            <a:off x="6323162" y="1802921"/>
            <a:ext cx="252753" cy="3505973"/>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nl-NL"/>
          </a:p>
        </p:txBody>
      </p:sp>
    </p:spTree>
    <p:extLst>
      <p:ext uri="{BB962C8B-B14F-4D97-AF65-F5344CB8AC3E}">
        <p14:creationId xmlns:p14="http://schemas.microsoft.com/office/powerpoint/2010/main" val="61259266"/>
      </p:ext>
    </p:extLst>
  </p:cSld>
  <p:clrMapOvr>
    <a:masterClrMapping/>
  </p:clrMapOvr>
</p:sld>
</file>

<file path=ppt/theme/theme1.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7D5941979C92F4D85260E9F17E6EFC8" ma:contentTypeVersion="16" ma:contentTypeDescription="Een nieuw document maken." ma:contentTypeScope="" ma:versionID="0b046b3af759cc3e9bb7cfc5e0e42ab4">
  <xsd:schema xmlns:xsd="http://www.w3.org/2001/XMLSchema" xmlns:xs="http://www.w3.org/2001/XMLSchema" xmlns:p="http://schemas.microsoft.com/office/2006/metadata/properties" xmlns:ns2="cb77cdb2-d043-49ef-964c-5f83165295b4" xmlns:ns3="c79f7fc8-4be1-468e-8532-b0361ae864ff" targetNamespace="http://schemas.microsoft.com/office/2006/metadata/properties" ma:root="true" ma:fieldsID="bd58cbaf67505006d10995e98e99d39c" ns2:_="" ns3:_="">
    <xsd:import namespace="cb77cdb2-d043-49ef-964c-5f83165295b4"/>
    <xsd:import namespace="c79f7fc8-4be1-468e-8532-b0361ae864f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GenerationTime" minOccurs="0"/>
                <xsd:element ref="ns2:MediaServiceEventHashCode" minOccurs="0"/>
                <xsd:element ref="ns2:MediaServiceOCR" minOccurs="0"/>
                <xsd:element ref="ns2:MediaServiceSearchProperties"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77cdb2-d043-49ef-964c-5f83165295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Afbeeldingtags" ma:readOnly="false" ma:fieldId="{5cf76f15-5ced-4ddc-b409-7134ff3c332f}" ma:taxonomyMulti="true" ma:sspId="8fae4888-539b-421a-988d-82a1b1fdd0b8"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79f7fc8-4be1-468e-8532-b0361ae864ff"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15" nillable="true" ma:displayName="Taxonomy Catch All Column" ma:hidden="true" ma:list="{8de83920-75bc-4666-9615-e5e2aa8a7bd0}" ma:internalName="TaxCatchAll" ma:showField="CatchAllData" ma:web="c79f7fc8-4be1-468e-8532-b0361ae864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79f7fc8-4be1-468e-8532-b0361ae864ff" xsi:nil="true"/>
    <lcf76f155ced4ddcb4097134ff3c332f xmlns="cb77cdb2-d043-49ef-964c-5f83165295b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7CD9B1-A9CB-499F-A804-4CCEBC036727}"/>
</file>

<file path=customXml/itemProps2.xml><?xml version="1.0" encoding="utf-8"?>
<ds:datastoreItem xmlns:ds="http://schemas.openxmlformats.org/officeDocument/2006/customXml" ds:itemID="{035E34EC-62FF-4F2B-BF27-071FF96DDEF1}">
  <ds:schemaRefs>
    <ds:schemaRef ds:uri="http://purl.org/dc/elements/1.1/"/>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e4a7ac9d-3a3c-4f98-beb6-d8e8d363f0eb"/>
    <ds:schemaRef ds:uri="70198632-6b8e-4220-97fa-dd8ade7b0852"/>
    <ds:schemaRef ds:uri="http://schemas.microsoft.com/office/2006/metadata/properties"/>
    <ds:schemaRef ds:uri="http://www.w3.org/XML/1998/namespace"/>
    <ds:schemaRef ds:uri="http://purl.org/dc/terms/"/>
    <ds:schemaRef ds:uri="64d2a729-24de-44cf-87ee-5d5a683ab058"/>
  </ds:schemaRefs>
</ds:datastoreItem>
</file>

<file path=customXml/itemProps3.xml><?xml version="1.0" encoding="utf-8"?>
<ds:datastoreItem xmlns:ds="http://schemas.openxmlformats.org/officeDocument/2006/customXml" ds:itemID="{064C2F0A-B02B-4EA0-84A9-015803F72F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TotalTime>
  <Words>666</Words>
  <Application>Microsoft Office PowerPoint</Application>
  <PresentationFormat>Breedbeeld</PresentationFormat>
  <Paragraphs>93</Paragraphs>
  <Slides>12</Slides>
  <Notes>3</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12</vt:i4>
      </vt:variant>
    </vt:vector>
  </HeadingPairs>
  <TitlesOfParts>
    <vt:vector size="18" baseType="lpstr">
      <vt:lpstr>Aptos</vt:lpstr>
      <vt:lpstr>Arial</vt:lpstr>
      <vt:lpstr>Calibri</vt:lpstr>
      <vt:lpstr>Calibri Light</vt:lpstr>
      <vt:lpstr>Noto Sans ExtCond Blk</vt:lpstr>
      <vt:lpstr>1_Kantoorthema</vt:lpstr>
      <vt:lpstr>Samen studenten opleiden als SOL-IO  Versterken van de inhoudelijke samenwerking tussen SOL en IO</vt:lpstr>
      <vt:lpstr>Inhoud</vt:lpstr>
      <vt:lpstr>Kwaliteitscultuur</vt:lpstr>
      <vt:lpstr>Jaardoelen</vt:lpstr>
      <vt:lpstr>Voorbeeld uit de praktijk</vt:lpstr>
      <vt:lpstr>Opbrengst dialooggesprek</vt:lpstr>
      <vt:lpstr>Voorbeeld uit de praktijk</vt:lpstr>
      <vt:lpstr>Stappenplan</vt:lpstr>
      <vt:lpstr>Professionele identiteit</vt:lpstr>
      <vt:lpstr>Welke talenten bezit jij die je in het onderwijs kan inzetten?</vt:lpstr>
      <vt:lpstr>Voorbeeld uit de praktijk</vt:lpstr>
      <vt:lpstr>Jaardoelen en plan van aanpak</vt:lpstr>
    </vt:vector>
  </TitlesOfParts>
  <Company>Marnix Academie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Nicole Poulussen</dc:creator>
  <cp:lastModifiedBy>Marlies Oosterbaan</cp:lastModifiedBy>
  <cp:revision>3</cp:revision>
  <dcterms:created xsi:type="dcterms:W3CDTF">2026-01-27T12:47:54Z</dcterms:created>
  <dcterms:modified xsi:type="dcterms:W3CDTF">2026-04-13T09:07:25Z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0x010100E7D5941979C92F4D85260E9F17E6EFC8</vt:lpwstr>
  </property>
</Properties>
</file>